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Horizon" charset="1" panose="02000500000000000000"/>
      <p:regular r:id="rId14"/>
    </p:embeddedFont>
    <p:embeddedFont>
      <p:font typeface="Tex Gyre Bonum" charset="1" panose="00000500000000000000"/>
      <p:regular r:id="rId15"/>
    </p:embeddedFont>
    <p:embeddedFont>
      <p:font typeface="Poppins Semi-Bold" charset="1" panose="00000700000000000000"/>
      <p:regular r:id="rId16"/>
    </p:embeddedFont>
    <p:embeddedFont>
      <p:font typeface="Canva Sans" charset="1" panose="020B0503030501040103"/>
      <p:regular r:id="rId17"/>
    </p:embeddedFont>
    <p:embeddedFont>
      <p:font typeface="Poppins Bold" charset="1" panose="00000800000000000000"/>
      <p:regular r:id="rId18"/>
    </p:embeddedFont>
    <p:embeddedFont>
      <p:font typeface="Poppin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4287" t="-28290" r="0" b="-7076"/>
            </a:stretch>
          </a:blipFill>
        </p:spPr>
      </p:sp>
      <p:grpSp>
        <p:nvGrpSpPr>
          <p:cNvPr name="Group 3" id="3"/>
          <p:cNvGrpSpPr/>
          <p:nvPr/>
        </p:nvGrpSpPr>
        <p:grpSpPr>
          <a:xfrm rot="0">
            <a:off x="0" y="0"/>
            <a:ext cx="16496626" cy="10287000"/>
            <a:chOff x="0" y="0"/>
            <a:chExt cx="4344790" cy="2709333"/>
          </a:xfrm>
        </p:grpSpPr>
        <p:sp>
          <p:nvSpPr>
            <p:cNvPr name="Freeform 4" id="4"/>
            <p:cNvSpPr/>
            <p:nvPr/>
          </p:nvSpPr>
          <p:spPr>
            <a:xfrm flipH="false" flipV="false" rot="0">
              <a:off x="0" y="0"/>
              <a:ext cx="4344791" cy="2709333"/>
            </a:xfrm>
            <a:custGeom>
              <a:avLst/>
              <a:gdLst/>
              <a:ahLst/>
              <a:cxnLst/>
              <a:rect r="r" b="b" t="t" l="l"/>
              <a:pathLst>
                <a:path h="2709333" w="4344791">
                  <a:moveTo>
                    <a:pt x="0" y="0"/>
                  </a:moveTo>
                  <a:lnTo>
                    <a:pt x="4344791" y="0"/>
                  </a:lnTo>
                  <a:lnTo>
                    <a:pt x="4344791"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5" id="5"/>
            <p:cNvSpPr txBox="true"/>
            <p:nvPr/>
          </p:nvSpPr>
          <p:spPr>
            <a:xfrm>
              <a:off x="0" y="-38100"/>
              <a:ext cx="4344790"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5931620">
            <a:off x="5277259" y="-58946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823344">
            <a:off x="884739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23344">
            <a:off x="855814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13530" y="5735477"/>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036025" y="872188"/>
            <a:ext cx="39377" cy="393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5" id="15"/>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16" id="16"/>
          <p:cNvSpPr txBox="true"/>
          <p:nvPr/>
        </p:nvSpPr>
        <p:spPr>
          <a:xfrm rot="0">
            <a:off x="-1033695" y="3297606"/>
            <a:ext cx="15608116" cy="5459109"/>
          </a:xfrm>
          <a:prstGeom prst="rect">
            <a:avLst/>
          </a:prstGeom>
        </p:spPr>
        <p:txBody>
          <a:bodyPr anchor="t" rtlCol="false" tIns="0" lIns="0" bIns="0" rIns="0">
            <a:spAutoFit/>
          </a:bodyPr>
          <a:lstStyle/>
          <a:p>
            <a:pPr algn="ctr">
              <a:lnSpc>
                <a:spcPts val="9729"/>
              </a:lnSpc>
            </a:pPr>
            <a:r>
              <a:rPr lang="en-US" sz="6949" spc="69">
                <a:solidFill>
                  <a:srgbClr val="171C20"/>
                </a:solidFill>
                <a:latin typeface="Horizon"/>
                <a:ea typeface="Horizon"/>
                <a:cs typeface="Horizon"/>
                <a:sym typeface="Horizon"/>
              </a:rPr>
              <a:t> LUNG DISEASE  DETECTION</a:t>
            </a:r>
          </a:p>
          <a:p>
            <a:pPr algn="l">
              <a:lnSpc>
                <a:spcPts val="11951"/>
              </a:lnSpc>
            </a:pPr>
          </a:p>
          <a:p>
            <a:pPr algn="l">
              <a:lnSpc>
                <a:spcPts val="11581"/>
              </a:lnSpc>
              <a:spcBef>
                <a:spcPct val="0"/>
              </a:spcBef>
            </a:pPr>
          </a:p>
        </p:txBody>
      </p:sp>
      <p:grpSp>
        <p:nvGrpSpPr>
          <p:cNvPr name="Group 17" id="17"/>
          <p:cNvGrpSpPr/>
          <p:nvPr/>
        </p:nvGrpSpPr>
        <p:grpSpPr>
          <a:xfrm rot="0">
            <a:off x="2933415" y="6963477"/>
            <a:ext cx="7089673" cy="983941"/>
            <a:chOff x="0" y="0"/>
            <a:chExt cx="6279434" cy="871492"/>
          </a:xfrm>
        </p:grpSpPr>
        <p:sp>
          <p:nvSpPr>
            <p:cNvPr name="Freeform 18" id="18"/>
            <p:cNvSpPr/>
            <p:nvPr/>
          </p:nvSpPr>
          <p:spPr>
            <a:xfrm flipH="false" flipV="false" rot="0">
              <a:off x="0" y="0"/>
              <a:ext cx="6279434" cy="871492"/>
            </a:xfrm>
            <a:custGeom>
              <a:avLst/>
              <a:gdLst/>
              <a:ahLst/>
              <a:cxnLst/>
              <a:rect r="r" b="b" t="t" l="l"/>
              <a:pathLst>
                <a:path h="871492" w="6279434">
                  <a:moveTo>
                    <a:pt x="6076234" y="0"/>
                  </a:moveTo>
                  <a:cubicBezTo>
                    <a:pt x="6188458" y="0"/>
                    <a:pt x="6279434" y="195090"/>
                    <a:pt x="6279434" y="435746"/>
                  </a:cubicBezTo>
                  <a:cubicBezTo>
                    <a:pt x="6279434" y="676402"/>
                    <a:pt x="6188458" y="871492"/>
                    <a:pt x="6076234" y="871492"/>
                  </a:cubicBezTo>
                  <a:lnTo>
                    <a:pt x="203200" y="871492"/>
                  </a:lnTo>
                  <a:cubicBezTo>
                    <a:pt x="90976" y="871492"/>
                    <a:pt x="0" y="676402"/>
                    <a:pt x="0" y="435746"/>
                  </a:cubicBezTo>
                  <a:cubicBezTo>
                    <a:pt x="0" y="195090"/>
                    <a:pt x="90976" y="0"/>
                    <a:pt x="203200" y="0"/>
                  </a:cubicBezTo>
                  <a:lnTo>
                    <a:pt x="6076234" y="0"/>
                  </a:lnTo>
                  <a:close/>
                </a:path>
              </a:pathLst>
            </a:custGeom>
            <a:solidFill>
              <a:srgbClr val="85C9B4"/>
            </a:solidFill>
          </p:spPr>
        </p:sp>
        <p:sp>
          <p:nvSpPr>
            <p:cNvPr name="TextBox 19" id="19"/>
            <p:cNvSpPr txBox="true"/>
            <p:nvPr/>
          </p:nvSpPr>
          <p:spPr>
            <a:xfrm>
              <a:off x="0" y="-38100"/>
              <a:ext cx="6279434" cy="909592"/>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8057810" y="8094092"/>
            <a:ext cx="474357" cy="47435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446853" y="6940256"/>
            <a:ext cx="8062796" cy="1153836"/>
          </a:xfrm>
          <a:prstGeom prst="rect">
            <a:avLst/>
          </a:prstGeom>
        </p:spPr>
        <p:txBody>
          <a:bodyPr anchor="t" rtlCol="false" tIns="0" lIns="0" bIns="0" rIns="0">
            <a:spAutoFit/>
          </a:bodyPr>
          <a:lstStyle/>
          <a:p>
            <a:pPr algn="ctr">
              <a:lnSpc>
                <a:spcPts val="3079"/>
              </a:lnSpc>
            </a:pPr>
            <a:r>
              <a:rPr lang="en-US" sz="2199">
                <a:solidFill>
                  <a:srgbClr val="000000"/>
                </a:solidFill>
                <a:latin typeface="Tex Gyre Bonum"/>
                <a:ea typeface="Tex Gyre Bonum"/>
                <a:cs typeface="Tex Gyre Bonum"/>
                <a:sym typeface="Tex Gyre Bonum"/>
              </a:rPr>
              <a:t>Garv S24CSEU0792</a:t>
            </a:r>
          </a:p>
          <a:p>
            <a:pPr algn="ctr">
              <a:lnSpc>
                <a:spcPts val="3079"/>
              </a:lnSpc>
            </a:pPr>
            <a:r>
              <a:rPr lang="en-US" sz="2199">
                <a:solidFill>
                  <a:srgbClr val="000000"/>
                </a:solidFill>
                <a:latin typeface="Tex Gyre Bonum"/>
                <a:ea typeface="Tex Gyre Bonum"/>
                <a:cs typeface="Tex Gyre Bonum"/>
                <a:sym typeface="Tex Gyre Bonum"/>
              </a:rPr>
              <a:t>Divyanshu Raj S24CSEU0800</a:t>
            </a:r>
          </a:p>
          <a:p>
            <a:pPr algn="ctr">
              <a:lnSpc>
                <a:spcPts val="30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931620">
            <a:off x="5277259" y="-64661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83342" y="-1659732"/>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029700" y="2138361"/>
            <a:ext cx="4419073" cy="8148639"/>
            <a:chOff x="0" y="0"/>
            <a:chExt cx="660400" cy="1217758"/>
          </a:xfrm>
        </p:grpSpPr>
        <p:sp>
          <p:nvSpPr>
            <p:cNvPr name="Freeform 7" id="7"/>
            <p:cNvSpPr/>
            <p:nvPr/>
          </p:nvSpPr>
          <p:spPr>
            <a:xfrm flipH="false" flipV="false" rot="0">
              <a:off x="0" y="0"/>
              <a:ext cx="660400" cy="1217758"/>
            </a:xfrm>
            <a:custGeom>
              <a:avLst/>
              <a:gdLst/>
              <a:ahLst/>
              <a:cxnLst/>
              <a:rect r="r" b="b" t="t" l="l"/>
              <a:pathLst>
                <a:path h="121775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4">
                <a:alphaModFix amt="30000"/>
              </a:blip>
              <a:stretch>
                <a:fillRect l="0" t="0" r="-22854" b="0"/>
              </a:stretch>
            </a:blipFill>
          </p:spPr>
        </p:sp>
      </p:grpSp>
      <p:grpSp>
        <p:nvGrpSpPr>
          <p:cNvPr name="Group 8" id="8"/>
          <p:cNvGrpSpPr/>
          <p:nvPr/>
        </p:nvGrpSpPr>
        <p:grpSpPr>
          <a:xfrm rot="0">
            <a:off x="13868927" y="2138361"/>
            <a:ext cx="4419073" cy="8148639"/>
            <a:chOff x="0" y="0"/>
            <a:chExt cx="660400" cy="1217758"/>
          </a:xfrm>
        </p:grpSpPr>
        <p:sp>
          <p:nvSpPr>
            <p:cNvPr name="Freeform 9" id="9"/>
            <p:cNvSpPr/>
            <p:nvPr/>
          </p:nvSpPr>
          <p:spPr>
            <a:xfrm flipH="false" flipV="false" rot="0">
              <a:off x="0" y="0"/>
              <a:ext cx="660400" cy="1217758"/>
            </a:xfrm>
            <a:custGeom>
              <a:avLst/>
              <a:gdLst/>
              <a:ahLst/>
              <a:cxnLst/>
              <a:rect r="r" b="b" t="t" l="l"/>
              <a:pathLst>
                <a:path h="121775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5">
                <a:alphaModFix amt="30000"/>
              </a:blip>
              <a:stretch>
                <a:fillRect l="-3229" t="0" r="-19394" b="0"/>
              </a:stretch>
            </a:blipFill>
          </p:spPr>
        </p:sp>
      </p:grpSp>
      <p:sp>
        <p:nvSpPr>
          <p:cNvPr name="Freeform 10" id="10"/>
          <p:cNvSpPr/>
          <p:nvPr/>
        </p:nvSpPr>
        <p:spPr>
          <a:xfrm flipH="false" flipV="false" rot="-823344">
            <a:off x="1104594" y="8474105"/>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23344">
            <a:off x="910693" y="8794041"/>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7679121" y="6326980"/>
            <a:ext cx="474357" cy="4743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267812" y="1182423"/>
            <a:ext cx="300229" cy="3002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36025" y="872188"/>
            <a:ext cx="39377" cy="39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0" id="20"/>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21" id="21"/>
          <p:cNvSpPr txBox="true"/>
          <p:nvPr/>
        </p:nvSpPr>
        <p:spPr>
          <a:xfrm rot="0">
            <a:off x="852735" y="1303963"/>
            <a:ext cx="7813299" cy="901193"/>
          </a:xfrm>
          <a:prstGeom prst="rect">
            <a:avLst/>
          </a:prstGeom>
        </p:spPr>
        <p:txBody>
          <a:bodyPr anchor="t" rtlCol="false" tIns="0" lIns="0" bIns="0" rIns="0">
            <a:spAutoFit/>
          </a:bodyPr>
          <a:lstStyle/>
          <a:p>
            <a:pPr algn="l">
              <a:lnSpc>
                <a:spcPts val="6662"/>
              </a:lnSpc>
            </a:pPr>
            <a:r>
              <a:rPr lang="en-US" sz="5743" spc="-80" b="true">
                <a:solidFill>
                  <a:srgbClr val="85C9B4"/>
                </a:solidFill>
                <a:latin typeface="Poppins Semi-Bold"/>
                <a:ea typeface="Poppins Semi-Bold"/>
                <a:cs typeface="Poppins Semi-Bold"/>
                <a:sym typeface="Poppins Semi-Bold"/>
              </a:rPr>
              <a:t>Problem  statement</a:t>
            </a:r>
          </a:p>
        </p:txBody>
      </p:sp>
      <p:sp>
        <p:nvSpPr>
          <p:cNvPr name="TextBox 22" id="22"/>
          <p:cNvSpPr txBox="true"/>
          <p:nvPr/>
        </p:nvSpPr>
        <p:spPr>
          <a:xfrm rot="0">
            <a:off x="394481" y="2458058"/>
            <a:ext cx="13054292" cy="5188319"/>
          </a:xfrm>
          <a:prstGeom prst="rect">
            <a:avLst/>
          </a:prstGeom>
        </p:spPr>
        <p:txBody>
          <a:bodyPr anchor="t" rtlCol="false" tIns="0" lIns="0" bIns="0" rIns="0">
            <a:spAutoFit/>
          </a:bodyPr>
          <a:lstStyle/>
          <a:p>
            <a:pPr algn="ctr">
              <a:lnSpc>
                <a:spcPts val="5914"/>
              </a:lnSpc>
            </a:pPr>
            <a:r>
              <a:rPr lang="en-US" sz="4224">
                <a:solidFill>
                  <a:srgbClr val="000000"/>
                </a:solidFill>
                <a:latin typeface="Canva Sans"/>
                <a:ea typeface="Canva Sans"/>
                <a:cs typeface="Canva Sans"/>
                <a:sym typeface="Canva Sans"/>
              </a:rPr>
              <a:t>Lung diseases are increasing rapidly worldwide.</a:t>
            </a:r>
          </a:p>
          <a:p>
            <a:pPr algn="ctr">
              <a:lnSpc>
                <a:spcPts val="5914"/>
              </a:lnSpc>
            </a:pPr>
            <a:r>
              <a:rPr lang="en-US" sz="4224">
                <a:solidFill>
                  <a:srgbClr val="000000"/>
                </a:solidFill>
                <a:latin typeface="Canva Sans"/>
                <a:ea typeface="Canva Sans"/>
                <a:cs typeface="Canva Sans"/>
                <a:sym typeface="Canva Sans"/>
              </a:rPr>
              <a:t> Manual diagnosis using chest X-ray/CT images is:</a:t>
            </a:r>
          </a:p>
          <a:p>
            <a:pPr algn="ctr">
              <a:lnSpc>
                <a:spcPts val="5914"/>
              </a:lnSpc>
            </a:pPr>
          </a:p>
          <a:p>
            <a:pPr algn="ctr" marL="912159" indent="-456079" lvl="1">
              <a:lnSpc>
                <a:spcPts val="5914"/>
              </a:lnSpc>
              <a:buFont typeface="Arial"/>
              <a:buChar char="•"/>
            </a:pPr>
            <a:r>
              <a:rPr lang="en-US" sz="4224">
                <a:solidFill>
                  <a:srgbClr val="000000"/>
                </a:solidFill>
                <a:latin typeface="Canva Sans"/>
                <a:ea typeface="Canva Sans"/>
                <a:cs typeface="Canva Sans"/>
                <a:sym typeface="Canva Sans"/>
              </a:rPr>
              <a:t>Time-consuming</a:t>
            </a:r>
          </a:p>
          <a:p>
            <a:pPr algn="ctr" marL="912159" indent="-456079" lvl="1">
              <a:lnSpc>
                <a:spcPts val="5914"/>
              </a:lnSpc>
              <a:buFont typeface="Arial"/>
              <a:buChar char="•"/>
            </a:pPr>
            <a:r>
              <a:rPr lang="en-US" sz="4224">
                <a:solidFill>
                  <a:srgbClr val="000000"/>
                </a:solidFill>
                <a:latin typeface="Canva Sans"/>
                <a:ea typeface="Canva Sans"/>
                <a:cs typeface="Canva Sans"/>
                <a:sym typeface="Canva Sans"/>
              </a:rPr>
              <a:t>Requires expert radiologists</a:t>
            </a:r>
          </a:p>
          <a:p>
            <a:pPr algn="ctr" marL="912159" indent="-456079" lvl="1">
              <a:lnSpc>
                <a:spcPts val="5914"/>
              </a:lnSpc>
              <a:buFont typeface="Arial"/>
              <a:buChar char="•"/>
            </a:pPr>
            <a:r>
              <a:rPr lang="en-US" sz="4224">
                <a:solidFill>
                  <a:srgbClr val="000000"/>
                </a:solidFill>
                <a:latin typeface="Canva Sans"/>
                <a:ea typeface="Canva Sans"/>
                <a:cs typeface="Canva Sans"/>
                <a:sym typeface="Canva Sans"/>
              </a:rPr>
              <a:t>Prone to human error</a:t>
            </a:r>
          </a:p>
          <a:p>
            <a:pPr algn="ctr" marL="912159" indent="-456079" lvl="1">
              <a:lnSpc>
                <a:spcPts val="5914"/>
              </a:lnSpc>
              <a:buFont typeface="Arial"/>
              <a:buChar char="•"/>
            </a:pPr>
            <a:r>
              <a:rPr lang="en-US" sz="4224">
                <a:solidFill>
                  <a:srgbClr val="000000"/>
                </a:solidFill>
                <a:latin typeface="Canva Sans"/>
                <a:ea typeface="Canva Sans"/>
                <a:cs typeface="Canva Sans"/>
                <a:sym typeface="Canva Sans"/>
              </a:rPr>
              <a:t>Difficult in rural/low-resource areas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35741" y="3032711"/>
            <a:ext cx="7495666" cy="7254289"/>
            <a:chOff x="0" y="0"/>
            <a:chExt cx="747664" cy="723588"/>
          </a:xfrm>
        </p:grpSpPr>
        <p:sp>
          <p:nvSpPr>
            <p:cNvPr name="Freeform 7" id="7"/>
            <p:cNvSpPr/>
            <p:nvPr/>
          </p:nvSpPr>
          <p:spPr>
            <a:xfrm flipH="false" flipV="false" rot="0">
              <a:off x="0" y="0"/>
              <a:ext cx="747664" cy="723588"/>
            </a:xfrm>
            <a:custGeom>
              <a:avLst/>
              <a:gdLst/>
              <a:ahLst/>
              <a:cxnLst/>
              <a:rect r="r" b="b" t="t" l="l"/>
              <a:pathLst>
                <a:path h="723588" w="747664">
                  <a:moveTo>
                    <a:pt x="249356" y="19070"/>
                  </a:moveTo>
                  <a:cubicBezTo>
                    <a:pt x="287563" y="7556"/>
                    <a:pt x="331264" y="0"/>
                    <a:pt x="374033" y="0"/>
                  </a:cubicBezTo>
                  <a:cubicBezTo>
                    <a:pt x="416804" y="0"/>
                    <a:pt x="457960" y="6476"/>
                    <a:pt x="495887" y="17990"/>
                  </a:cubicBezTo>
                  <a:cubicBezTo>
                    <a:pt x="496695" y="18350"/>
                    <a:pt x="497501" y="18350"/>
                    <a:pt x="498308" y="18710"/>
                  </a:cubicBezTo>
                  <a:cubicBezTo>
                    <a:pt x="640740" y="64765"/>
                    <a:pt x="745647" y="186379"/>
                    <a:pt x="747664" y="326520"/>
                  </a:cubicBezTo>
                  <a:lnTo>
                    <a:pt x="747664" y="723588"/>
                  </a:lnTo>
                  <a:lnTo>
                    <a:pt x="0" y="723588"/>
                  </a:lnTo>
                  <a:lnTo>
                    <a:pt x="0" y="326815"/>
                  </a:lnTo>
                  <a:cubicBezTo>
                    <a:pt x="2017" y="185660"/>
                    <a:pt x="105311" y="64045"/>
                    <a:pt x="249356" y="19070"/>
                  </a:cubicBezTo>
                  <a:close/>
                </a:path>
              </a:pathLst>
            </a:custGeom>
            <a:blipFill>
              <a:blip r:embed="rId4"/>
              <a:stretch>
                <a:fillRect l="-4943" t="0" r="-4943" b="0"/>
              </a:stretch>
            </a:blipFill>
          </p:spPr>
        </p:sp>
      </p:grpSp>
      <p:grpSp>
        <p:nvGrpSpPr>
          <p:cNvPr name="Group 8" id="8"/>
          <p:cNvGrpSpPr/>
          <p:nvPr/>
        </p:nvGrpSpPr>
        <p:grpSpPr>
          <a:xfrm rot="0">
            <a:off x="574633" y="6403573"/>
            <a:ext cx="300229" cy="3002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194229" y="1257300"/>
            <a:ext cx="474357" cy="4743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2036025" y="872188"/>
            <a:ext cx="39377" cy="39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8" id="1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9" id="19"/>
          <p:cNvSpPr/>
          <p:nvPr/>
        </p:nvSpPr>
        <p:spPr>
          <a:xfrm flipH="false" flipV="false" rot="-1175460">
            <a:off x="11182702" y="7484281"/>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5929372" y="1052259"/>
            <a:ext cx="6429255" cy="846339"/>
          </a:xfrm>
          <a:prstGeom prst="rect">
            <a:avLst/>
          </a:prstGeom>
        </p:spPr>
        <p:txBody>
          <a:bodyPr anchor="t" rtlCol="false" tIns="0" lIns="0" bIns="0" rIns="0">
            <a:spAutoFit/>
          </a:bodyPr>
          <a:lstStyle/>
          <a:p>
            <a:pPr algn="l">
              <a:lnSpc>
                <a:spcPts val="6208"/>
              </a:lnSpc>
            </a:pPr>
            <a:r>
              <a:rPr lang="en-US" sz="5352" spc="-74" b="true">
                <a:solidFill>
                  <a:srgbClr val="85C9B4"/>
                </a:solidFill>
                <a:latin typeface="Poppins Bold"/>
                <a:ea typeface="Poppins Bold"/>
                <a:cs typeface="Poppins Bold"/>
                <a:sym typeface="Poppins Bold"/>
              </a:rPr>
              <a:t>Proposed Solution</a:t>
            </a:r>
          </a:p>
        </p:txBody>
      </p:sp>
      <p:sp>
        <p:nvSpPr>
          <p:cNvPr name="TextBox 21" id="21"/>
          <p:cNvSpPr txBox="true"/>
          <p:nvPr/>
        </p:nvSpPr>
        <p:spPr>
          <a:xfrm rot="0">
            <a:off x="1195758" y="2055112"/>
            <a:ext cx="15896483" cy="7486569"/>
          </a:xfrm>
          <a:prstGeom prst="rect">
            <a:avLst/>
          </a:prstGeom>
        </p:spPr>
        <p:txBody>
          <a:bodyPr anchor="t" rtlCol="false" tIns="0" lIns="0" bIns="0" rIns="0">
            <a:spAutoFit/>
          </a:bodyPr>
          <a:lstStyle/>
          <a:p>
            <a:pPr algn="ctr">
              <a:lnSpc>
                <a:spcPts val="5396"/>
              </a:lnSpc>
            </a:pPr>
            <a:r>
              <a:rPr lang="en-US" sz="3854">
                <a:solidFill>
                  <a:srgbClr val="000000"/>
                </a:solidFill>
                <a:latin typeface="Canva Sans"/>
                <a:ea typeface="Canva Sans"/>
                <a:cs typeface="Canva Sans"/>
                <a:sym typeface="Canva Sans"/>
              </a:rPr>
              <a:t>The project uses a deep-learning model based on MobileNetV2 to automatically classify lung diseases from chest X-ray images. Images are preprocessed and augmented to improve learning, followed by transfer learning to extract important features. Additional dense and dropout layers are added to enhance performance and reduce overfitting. The model is trained and evaluated using metrics such as accuracy and F1-score, and the final system provides fast and reliable predictions to support medical diagnosis.</a:t>
            </a:r>
          </a:p>
          <a:p>
            <a:pPr algn="ctr">
              <a:lnSpc>
                <a:spcPts val="5396"/>
              </a:lnSpc>
            </a:pPr>
          </a:p>
          <a:p>
            <a:pPr algn="ctr">
              <a:lnSpc>
                <a:spcPts val="539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32670" y="4894350"/>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32670" y="-1711891"/>
            <a:ext cx="8704892" cy="87048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44999"/>
              </a:blip>
              <a:stretch>
                <a:fillRect l="-40597" t="0" r="0" b="0"/>
              </a:stretch>
            </a:blipFill>
          </p:spPr>
        </p:sp>
      </p:grpSp>
      <p:grpSp>
        <p:nvGrpSpPr>
          <p:cNvPr name="Group 8" id="8"/>
          <p:cNvGrpSpPr/>
          <p:nvPr/>
        </p:nvGrpSpPr>
        <p:grpSpPr>
          <a:xfrm rot="0">
            <a:off x="8876301" y="2534781"/>
            <a:ext cx="5217437" cy="52174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9181743" y="2840223"/>
            <a:ext cx="4606554" cy="46065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50000"/>
              </a:blip>
              <a:stretch>
                <a:fillRect l="-25046" t="0" r="-25046" b="0"/>
              </a:stretch>
            </a:blipFill>
          </p:spPr>
        </p:sp>
      </p:grpSp>
      <p:grpSp>
        <p:nvGrpSpPr>
          <p:cNvPr name="Group 13" id="13"/>
          <p:cNvGrpSpPr/>
          <p:nvPr/>
        </p:nvGrpSpPr>
        <p:grpSpPr>
          <a:xfrm rot="0">
            <a:off x="14533685" y="5734117"/>
            <a:ext cx="2988562" cy="298856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4743438" y="5943869"/>
            <a:ext cx="2569056" cy="25690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43999"/>
              </a:blip>
              <a:stretch>
                <a:fillRect l="-59890" t="0" r="-59890" b="0"/>
              </a:stretch>
            </a:blipFill>
          </p:spPr>
        </p:sp>
      </p:grpSp>
      <p:grpSp>
        <p:nvGrpSpPr>
          <p:cNvPr name="Group 18" id="18"/>
          <p:cNvGrpSpPr/>
          <p:nvPr/>
        </p:nvGrpSpPr>
        <p:grpSpPr>
          <a:xfrm rot="0">
            <a:off x="574633" y="6403573"/>
            <a:ext cx="300229" cy="3002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8423583" y="8038569"/>
            <a:ext cx="474357" cy="47435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036025" y="872188"/>
            <a:ext cx="39377" cy="393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8" id="2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29" id="29"/>
          <p:cNvSpPr txBox="true"/>
          <p:nvPr/>
        </p:nvSpPr>
        <p:spPr>
          <a:xfrm rot="0">
            <a:off x="1908352" y="2650408"/>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Bold"/>
                <a:ea typeface="Poppins Bold"/>
                <a:cs typeface="Poppins Bold"/>
                <a:sym typeface="Poppins Bold"/>
              </a:rPr>
              <a:t>Goals and Objectives</a:t>
            </a:r>
          </a:p>
        </p:txBody>
      </p:sp>
      <p:sp>
        <p:nvSpPr>
          <p:cNvPr name="TextBox 30" id="30"/>
          <p:cNvSpPr txBox="true"/>
          <p:nvPr/>
        </p:nvSpPr>
        <p:spPr>
          <a:xfrm rot="0">
            <a:off x="37743" y="3637591"/>
            <a:ext cx="18288000" cy="6529846"/>
          </a:xfrm>
          <a:prstGeom prst="rect">
            <a:avLst/>
          </a:prstGeom>
        </p:spPr>
        <p:txBody>
          <a:bodyPr anchor="t" rtlCol="false" tIns="0" lIns="0" bIns="0" rIns="0">
            <a:spAutoFit/>
          </a:bodyPr>
          <a:lstStyle/>
          <a:p>
            <a:pPr algn="l" marL="735114" indent="-367557" lvl="1">
              <a:lnSpc>
                <a:spcPts val="5584"/>
              </a:lnSpc>
              <a:buFont typeface="Arial"/>
              <a:buChar char="•"/>
            </a:pPr>
            <a:r>
              <a:rPr lang="en-US" sz="3404">
                <a:solidFill>
                  <a:srgbClr val="171C20"/>
                </a:solidFill>
                <a:latin typeface="Poppins"/>
                <a:ea typeface="Poppins"/>
                <a:cs typeface="Poppins"/>
                <a:sym typeface="Poppins"/>
              </a:rPr>
              <a:t>To establish a fast, reliable, and accessible AI screening tool for immediate triage of lung conditions, significantly improving the efficiency and consistency of the radiological workflow.</a:t>
            </a:r>
          </a:p>
          <a:p>
            <a:pPr algn="l" marL="735114" indent="-367557" lvl="1">
              <a:lnSpc>
                <a:spcPts val="5584"/>
              </a:lnSpc>
              <a:buFont typeface="Arial"/>
              <a:buChar char="•"/>
            </a:pPr>
            <a:r>
              <a:rPr lang="en-US" sz="3404">
                <a:solidFill>
                  <a:srgbClr val="171C20"/>
                </a:solidFill>
                <a:latin typeface="Poppins"/>
                <a:ea typeface="Poppins"/>
                <a:cs typeface="Poppins"/>
                <a:sym typeface="Poppins"/>
              </a:rPr>
              <a:t>Develop a model to classify 4 conditions (Covid-19, Normal, Viral, Bacterial Pneumonia) with an accuracy target of&gt;95%.</a:t>
            </a:r>
          </a:p>
          <a:p>
            <a:pPr algn="l" marL="735114" indent="-367557" lvl="1">
              <a:lnSpc>
                <a:spcPts val="5584"/>
              </a:lnSpc>
              <a:buFont typeface="Arial"/>
              <a:buChar char="•"/>
            </a:pPr>
            <a:r>
              <a:rPr lang="en-US" sz="3404">
                <a:solidFill>
                  <a:srgbClr val="171C20"/>
                </a:solidFill>
                <a:latin typeface="Poppins"/>
                <a:ea typeface="Poppins"/>
                <a:cs typeface="Poppins"/>
                <a:sym typeface="Poppins"/>
              </a:rPr>
              <a:t>Utilize MobileNetV2 architecture to guarantee a fast inference time (&lt; 5  seconds per image) for immediate clinical triage.</a:t>
            </a:r>
          </a:p>
          <a:p>
            <a:pPr algn="just">
              <a:lnSpc>
                <a:spcPts val="6403"/>
              </a:lnSpc>
            </a:pPr>
          </a:p>
          <a:p>
            <a:pPr algn="just">
              <a:lnSpc>
                <a:spcPts val="640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10603" y="1942807"/>
            <a:ext cx="6620804" cy="8344193"/>
            <a:chOff x="0" y="0"/>
            <a:chExt cx="660400" cy="832301"/>
          </a:xfrm>
        </p:grpSpPr>
        <p:sp>
          <p:nvSpPr>
            <p:cNvPr name="Freeform 7" id="7"/>
            <p:cNvSpPr/>
            <p:nvPr/>
          </p:nvSpPr>
          <p:spPr>
            <a:xfrm flipH="false" flipV="false" rot="0">
              <a:off x="0" y="0"/>
              <a:ext cx="660400" cy="832302"/>
            </a:xfrm>
            <a:custGeom>
              <a:avLst/>
              <a:gdLst/>
              <a:ahLst/>
              <a:cxnLst/>
              <a:rect r="r" b="b" t="t" l="l"/>
              <a:pathLst>
                <a:path h="83230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35"/>
                  </a:cubicBezTo>
                  <a:lnTo>
                    <a:pt x="660400" y="832302"/>
                  </a:lnTo>
                  <a:lnTo>
                    <a:pt x="0" y="832302"/>
                  </a:lnTo>
                  <a:lnTo>
                    <a:pt x="0" y="329309"/>
                  </a:lnTo>
                  <a:cubicBezTo>
                    <a:pt x="1782" y="185660"/>
                    <a:pt x="93019" y="64045"/>
                    <a:pt x="220252" y="19070"/>
                  </a:cubicBezTo>
                  <a:close/>
                </a:path>
              </a:pathLst>
            </a:custGeom>
            <a:blipFill>
              <a:blip r:embed="rId4"/>
              <a:stretch>
                <a:fillRect l="-44581" t="0" r="-44581" b="0"/>
              </a:stretch>
            </a:blipFill>
          </p:spPr>
        </p:sp>
      </p:grpSp>
      <p:grpSp>
        <p:nvGrpSpPr>
          <p:cNvPr name="Group 8" id="8"/>
          <p:cNvGrpSpPr/>
          <p:nvPr/>
        </p:nvGrpSpPr>
        <p:grpSpPr>
          <a:xfrm rot="0">
            <a:off x="574633" y="6403573"/>
            <a:ext cx="300229" cy="3002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194229" y="1257300"/>
            <a:ext cx="474357" cy="4743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2036025" y="872188"/>
            <a:ext cx="39377" cy="39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8" id="1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19" id="19"/>
          <p:cNvSpPr txBox="true"/>
          <p:nvPr/>
        </p:nvSpPr>
        <p:spPr>
          <a:xfrm rot="0">
            <a:off x="10825308" y="1703082"/>
            <a:ext cx="5129259" cy="1073205"/>
          </a:xfrm>
          <a:prstGeom prst="rect">
            <a:avLst/>
          </a:prstGeom>
        </p:spPr>
        <p:txBody>
          <a:bodyPr anchor="t" rtlCol="false" tIns="0" lIns="0" bIns="0" rIns="0">
            <a:spAutoFit/>
          </a:bodyPr>
          <a:lstStyle/>
          <a:p>
            <a:pPr algn="l">
              <a:lnSpc>
                <a:spcPts val="7987"/>
              </a:lnSpc>
            </a:pPr>
            <a:r>
              <a:rPr lang="en-US" sz="6885" spc="-96" b="true">
                <a:solidFill>
                  <a:srgbClr val="85C9B4"/>
                </a:solidFill>
                <a:latin typeface="Poppins Bold"/>
                <a:ea typeface="Poppins Bold"/>
                <a:cs typeface="Poppins Bold"/>
                <a:sym typeface="Poppins Bold"/>
              </a:rPr>
              <a:t>Tech Stack</a:t>
            </a:r>
          </a:p>
        </p:txBody>
      </p:sp>
      <p:sp>
        <p:nvSpPr>
          <p:cNvPr name="TextBox 20" id="20"/>
          <p:cNvSpPr txBox="true"/>
          <p:nvPr/>
        </p:nvSpPr>
        <p:spPr>
          <a:xfrm rot="0">
            <a:off x="10465220" y="3314231"/>
            <a:ext cx="5489347" cy="5289281"/>
          </a:xfrm>
          <a:prstGeom prst="rect">
            <a:avLst/>
          </a:prstGeom>
        </p:spPr>
        <p:txBody>
          <a:bodyPr anchor="t" rtlCol="false" tIns="0" lIns="0" bIns="0" rIns="0">
            <a:spAutoFit/>
          </a:bodyPr>
          <a:lstStyle/>
          <a:p>
            <a:pPr algn="just" marL="920450" indent="-460225" lvl="1">
              <a:lnSpc>
                <a:spcPts val="6991"/>
              </a:lnSpc>
              <a:buFont typeface="Arial"/>
              <a:buChar char="•"/>
            </a:pPr>
            <a:r>
              <a:rPr lang="en-US" sz="4263">
                <a:solidFill>
                  <a:srgbClr val="171C20"/>
                </a:solidFill>
                <a:latin typeface="Poppins"/>
                <a:ea typeface="Poppins"/>
                <a:cs typeface="Poppins"/>
                <a:sym typeface="Poppins"/>
              </a:rPr>
              <a:t>Python</a:t>
            </a:r>
          </a:p>
          <a:p>
            <a:pPr algn="just" marL="920450" indent="-460225" lvl="1">
              <a:lnSpc>
                <a:spcPts val="6991"/>
              </a:lnSpc>
              <a:buFont typeface="Arial"/>
              <a:buChar char="•"/>
            </a:pPr>
            <a:r>
              <a:rPr lang="en-US" sz="4263">
                <a:solidFill>
                  <a:srgbClr val="171C20"/>
                </a:solidFill>
                <a:latin typeface="Poppins"/>
                <a:ea typeface="Poppins"/>
                <a:cs typeface="Poppins"/>
                <a:sym typeface="Poppins"/>
              </a:rPr>
              <a:t>Scikit-learn</a:t>
            </a:r>
          </a:p>
          <a:p>
            <a:pPr algn="just" marL="920450" indent="-460225" lvl="1">
              <a:lnSpc>
                <a:spcPts val="6991"/>
              </a:lnSpc>
              <a:buFont typeface="Arial"/>
              <a:buChar char="•"/>
            </a:pPr>
            <a:r>
              <a:rPr lang="en-US" sz="4263">
                <a:solidFill>
                  <a:srgbClr val="171C20"/>
                </a:solidFill>
                <a:latin typeface="Poppins"/>
                <a:ea typeface="Poppins"/>
                <a:cs typeface="Poppins"/>
                <a:sym typeface="Poppins"/>
              </a:rPr>
              <a:t>Matplotlib</a:t>
            </a:r>
          </a:p>
          <a:p>
            <a:pPr algn="just" marL="920450" indent="-460225" lvl="1">
              <a:lnSpc>
                <a:spcPts val="6991"/>
              </a:lnSpc>
              <a:buFont typeface="Arial"/>
              <a:buChar char="•"/>
            </a:pPr>
            <a:r>
              <a:rPr lang="en-US" sz="4263">
                <a:solidFill>
                  <a:srgbClr val="171C20"/>
                </a:solidFill>
                <a:latin typeface="Poppins"/>
                <a:ea typeface="Poppins"/>
                <a:cs typeface="Poppins"/>
                <a:sym typeface="Poppins"/>
              </a:rPr>
              <a:t>MobileNetV2</a:t>
            </a:r>
          </a:p>
          <a:p>
            <a:pPr algn="just" marL="920450" indent="-460225" lvl="1">
              <a:lnSpc>
                <a:spcPts val="6991"/>
              </a:lnSpc>
              <a:buFont typeface="Arial"/>
              <a:buChar char="•"/>
            </a:pPr>
            <a:r>
              <a:rPr lang="en-US" sz="4263">
                <a:solidFill>
                  <a:srgbClr val="171C20"/>
                </a:solidFill>
                <a:latin typeface="Poppins"/>
                <a:ea typeface="Poppins"/>
                <a:cs typeface="Poppins"/>
                <a:sym typeface="Poppins"/>
              </a:rPr>
              <a:t>TensorFlow</a:t>
            </a:r>
          </a:p>
          <a:p>
            <a:pPr algn="just" marL="920450" indent="-460225" lvl="1">
              <a:lnSpc>
                <a:spcPts val="6991"/>
              </a:lnSpc>
              <a:buFont typeface="Arial"/>
              <a:buChar char="•"/>
            </a:pPr>
            <a:r>
              <a:rPr lang="en-US" sz="4263">
                <a:solidFill>
                  <a:srgbClr val="171C20"/>
                </a:solidFill>
                <a:latin typeface="Poppins"/>
                <a:ea typeface="Poppins"/>
                <a:cs typeface="Poppins"/>
                <a:sym typeface="Poppins"/>
              </a:rPr>
              <a:t>Kaggle</a:t>
            </a:r>
          </a:p>
        </p:txBody>
      </p:sp>
      <p:sp>
        <p:nvSpPr>
          <p:cNvPr name="Freeform 21" id="21"/>
          <p:cNvSpPr/>
          <p:nvPr/>
        </p:nvSpPr>
        <p:spPr>
          <a:xfrm flipH="false" flipV="false" rot="-1175460">
            <a:off x="12195221" y="6357202"/>
            <a:ext cx="3905319" cy="4114800"/>
          </a:xfrm>
          <a:custGeom>
            <a:avLst/>
            <a:gdLst/>
            <a:ahLst/>
            <a:cxnLst/>
            <a:rect r="r" b="b" t="t" l="l"/>
            <a:pathLst>
              <a:path h="4114800" w="3905319">
                <a:moveTo>
                  <a:pt x="0" y="0"/>
                </a:moveTo>
                <a:lnTo>
                  <a:pt x="3905320" y="0"/>
                </a:lnTo>
                <a:lnTo>
                  <a:pt x="3905320" y="4114800"/>
                </a:lnTo>
                <a:lnTo>
                  <a:pt x="0" y="4114800"/>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931620">
            <a:off x="5283878" y="-5823735"/>
            <a:ext cx="5404519" cy="10214726"/>
          </a:xfrm>
          <a:custGeom>
            <a:avLst/>
            <a:gdLst/>
            <a:ahLst/>
            <a:cxnLst/>
            <a:rect r="r" b="b" t="t" l="l"/>
            <a:pathLst>
              <a:path h="10214726" w="5404519">
                <a:moveTo>
                  <a:pt x="5404519" y="0"/>
                </a:moveTo>
                <a:lnTo>
                  <a:pt x="0" y="0"/>
                </a:lnTo>
                <a:lnTo>
                  <a:pt x="0" y="10214727"/>
                </a:lnTo>
                <a:lnTo>
                  <a:pt x="5404519" y="10214727"/>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029700" y="2138361"/>
            <a:ext cx="4419073" cy="8148639"/>
            <a:chOff x="0" y="0"/>
            <a:chExt cx="660400" cy="1217758"/>
          </a:xfrm>
        </p:grpSpPr>
        <p:sp>
          <p:nvSpPr>
            <p:cNvPr name="Freeform 4" id="4"/>
            <p:cNvSpPr/>
            <p:nvPr/>
          </p:nvSpPr>
          <p:spPr>
            <a:xfrm flipH="false" flipV="false" rot="0">
              <a:off x="0" y="0"/>
              <a:ext cx="660400" cy="1217758"/>
            </a:xfrm>
            <a:custGeom>
              <a:avLst/>
              <a:gdLst/>
              <a:ahLst/>
              <a:cxnLst/>
              <a:rect r="r" b="b" t="t" l="l"/>
              <a:pathLst>
                <a:path h="121775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7497"/>
                  </a:cubicBezTo>
                  <a:lnTo>
                    <a:pt x="660400" y="1217758"/>
                  </a:lnTo>
                  <a:lnTo>
                    <a:pt x="0" y="1217758"/>
                  </a:lnTo>
                  <a:lnTo>
                    <a:pt x="0" y="338151"/>
                  </a:lnTo>
                  <a:cubicBezTo>
                    <a:pt x="1782" y="185660"/>
                    <a:pt x="93019" y="64045"/>
                    <a:pt x="220252" y="19070"/>
                  </a:cubicBezTo>
                  <a:close/>
                </a:path>
              </a:pathLst>
            </a:custGeom>
            <a:blipFill>
              <a:blip r:embed="rId4">
                <a:alphaModFix amt="51000"/>
              </a:blip>
              <a:stretch>
                <a:fillRect l="-46892" t="0" r="-129876" b="0"/>
              </a:stretch>
            </a:blipFill>
          </p:spPr>
        </p:sp>
      </p:grpSp>
      <p:grpSp>
        <p:nvGrpSpPr>
          <p:cNvPr name="Group 5" id="5"/>
          <p:cNvGrpSpPr/>
          <p:nvPr/>
        </p:nvGrpSpPr>
        <p:grpSpPr>
          <a:xfrm rot="0">
            <a:off x="13868663" y="2138361"/>
            <a:ext cx="4419073" cy="8148639"/>
            <a:chOff x="0" y="0"/>
            <a:chExt cx="660400" cy="1217758"/>
          </a:xfrm>
        </p:grpSpPr>
        <p:sp>
          <p:nvSpPr>
            <p:cNvPr name="Freeform 6" id="6"/>
            <p:cNvSpPr/>
            <p:nvPr/>
          </p:nvSpPr>
          <p:spPr>
            <a:xfrm flipH="false" flipV="false" rot="-5400000">
              <a:off x="-278679" y="278679"/>
              <a:ext cx="1217758" cy="660400"/>
            </a:xfrm>
            <a:custGeom>
              <a:avLst/>
              <a:gdLst/>
              <a:ahLst/>
              <a:cxnLst/>
              <a:rect r="r" b="b" t="t" l="l"/>
              <a:pathLst>
                <a:path h="660400" w="1217758">
                  <a:moveTo>
                    <a:pt x="1198688" y="220252"/>
                  </a:moveTo>
                  <a:cubicBezTo>
                    <a:pt x="1210202" y="254000"/>
                    <a:pt x="1217758" y="292600"/>
                    <a:pt x="1217758" y="330378"/>
                  </a:cubicBezTo>
                  <a:cubicBezTo>
                    <a:pt x="1217758" y="368156"/>
                    <a:pt x="1211282" y="404509"/>
                    <a:pt x="1199768" y="438009"/>
                  </a:cubicBezTo>
                  <a:cubicBezTo>
                    <a:pt x="1199408" y="438723"/>
                    <a:pt x="1199408" y="439435"/>
                    <a:pt x="1199048" y="440148"/>
                  </a:cubicBezTo>
                  <a:cubicBezTo>
                    <a:pt x="1152993" y="565955"/>
                    <a:pt x="1031379" y="658618"/>
                    <a:pt x="880261" y="660400"/>
                  </a:cubicBezTo>
                  <a:lnTo>
                    <a:pt x="0" y="660400"/>
                  </a:lnTo>
                  <a:lnTo>
                    <a:pt x="0" y="0"/>
                  </a:lnTo>
                  <a:lnTo>
                    <a:pt x="879607" y="0"/>
                  </a:lnTo>
                  <a:cubicBezTo>
                    <a:pt x="1032098" y="1782"/>
                    <a:pt x="1153713" y="93019"/>
                    <a:pt x="1198688" y="220252"/>
                  </a:cubicBezTo>
                  <a:close/>
                </a:path>
              </a:pathLst>
            </a:custGeom>
            <a:blipFill>
              <a:blip r:embed="rId5">
                <a:alphaModFix amt="54000"/>
              </a:blip>
              <a:stretch>
                <a:fillRect l="-34643" t="-35732" r="-15356" b="-48664"/>
              </a:stretch>
            </a:blipFill>
          </p:spPr>
        </p:sp>
      </p:grpSp>
      <p:sp>
        <p:nvSpPr>
          <p:cNvPr name="Freeform 7" id="7"/>
          <p:cNvSpPr/>
          <p:nvPr/>
        </p:nvSpPr>
        <p:spPr>
          <a:xfrm flipH="false" flipV="false" rot="-823344">
            <a:off x="1104594" y="8474105"/>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23344">
            <a:off x="910693" y="8794041"/>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7679121" y="632698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267812" y="1182423"/>
            <a:ext cx="300229" cy="3002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036025" y="872188"/>
            <a:ext cx="39377" cy="393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7" id="17"/>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8" id="18"/>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6136071" y="595311"/>
            <a:ext cx="3086100" cy="30861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Deep Learning using MobileNetV2</a:t>
              </a:r>
            </a:p>
          </p:txBody>
        </p:sp>
      </p:grpSp>
      <p:sp>
        <p:nvSpPr>
          <p:cNvPr name="TextBox 22" id="22"/>
          <p:cNvSpPr txBox="true"/>
          <p:nvPr/>
        </p:nvSpPr>
        <p:spPr>
          <a:xfrm rot="0">
            <a:off x="8499924" y="4750308"/>
            <a:ext cx="536874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Bold"/>
                <a:ea typeface="Poppins Bold"/>
                <a:cs typeface="Poppins Bold"/>
                <a:sym typeface="Poppins Bold"/>
              </a:rPr>
              <a:t>Features</a:t>
            </a:r>
          </a:p>
        </p:txBody>
      </p:sp>
      <p:grpSp>
        <p:nvGrpSpPr>
          <p:cNvPr name="Group 23" id="23"/>
          <p:cNvGrpSpPr/>
          <p:nvPr/>
        </p:nvGrpSpPr>
        <p:grpSpPr>
          <a:xfrm rot="0">
            <a:off x="10362673" y="595311"/>
            <a:ext cx="3086100" cy="3092845"/>
            <a:chOff x="0" y="0"/>
            <a:chExt cx="812800" cy="814576"/>
          </a:xfrm>
        </p:grpSpPr>
        <p:sp>
          <p:nvSpPr>
            <p:cNvPr name="Freeform 24" id="24"/>
            <p:cNvSpPr/>
            <p:nvPr/>
          </p:nvSpPr>
          <p:spPr>
            <a:xfrm flipH="false" flipV="false" rot="0">
              <a:off x="0" y="0"/>
              <a:ext cx="812800" cy="814576"/>
            </a:xfrm>
            <a:custGeom>
              <a:avLst/>
              <a:gdLst/>
              <a:ahLst/>
              <a:cxnLst/>
              <a:rect r="r" b="b" t="t" l="l"/>
              <a:pathLst>
                <a:path h="814576" w="812800">
                  <a:moveTo>
                    <a:pt x="406400" y="0"/>
                  </a:moveTo>
                  <a:cubicBezTo>
                    <a:pt x="181951" y="0"/>
                    <a:pt x="0" y="182349"/>
                    <a:pt x="0" y="407288"/>
                  </a:cubicBezTo>
                  <a:cubicBezTo>
                    <a:pt x="0" y="632227"/>
                    <a:pt x="181951" y="814576"/>
                    <a:pt x="406400" y="814576"/>
                  </a:cubicBezTo>
                  <a:cubicBezTo>
                    <a:pt x="630849" y="814576"/>
                    <a:pt x="812800" y="632227"/>
                    <a:pt x="812800" y="407288"/>
                  </a:cubicBezTo>
                  <a:cubicBezTo>
                    <a:pt x="812800" y="182349"/>
                    <a:pt x="630849" y="0"/>
                    <a:pt x="406400" y="0"/>
                  </a:cubicBezTo>
                  <a:close/>
                </a:path>
              </a:pathLst>
            </a:custGeom>
            <a:solidFill>
              <a:srgbClr val="85C9B4"/>
            </a:solidFill>
          </p:spPr>
        </p:sp>
        <p:sp>
          <p:nvSpPr>
            <p:cNvPr name="TextBox 25" id="25"/>
            <p:cNvSpPr txBox="true"/>
            <p:nvPr/>
          </p:nvSpPr>
          <p:spPr>
            <a:xfrm>
              <a:off x="76200" y="19217"/>
              <a:ext cx="660400" cy="718993"/>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High computational efficiency (lightweight model)</a:t>
              </a:r>
            </a:p>
          </p:txBody>
        </p:sp>
      </p:grpSp>
      <p:grpSp>
        <p:nvGrpSpPr>
          <p:cNvPr name="Group 26" id="26"/>
          <p:cNvGrpSpPr/>
          <p:nvPr/>
        </p:nvGrpSpPr>
        <p:grpSpPr>
          <a:xfrm rot="0">
            <a:off x="6136071" y="6603492"/>
            <a:ext cx="3086100" cy="30861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Transfer Learning for better performance</a:t>
              </a:r>
            </a:p>
          </p:txBody>
        </p:sp>
      </p:grpSp>
      <p:grpSp>
        <p:nvGrpSpPr>
          <p:cNvPr name="Group 29" id="29"/>
          <p:cNvGrpSpPr/>
          <p:nvPr/>
        </p:nvGrpSpPr>
        <p:grpSpPr>
          <a:xfrm rot="0">
            <a:off x="3049971" y="3517392"/>
            <a:ext cx="3086100" cy="308610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Canva Sans"/>
                  <a:ea typeface="Canva Sans"/>
                  <a:cs typeface="Canva Sans"/>
                  <a:sym typeface="Canva Sans"/>
                </a:rPr>
                <a:t>Multi-Class Classification (4 classes)</a:t>
              </a:r>
            </a:p>
          </p:txBody>
        </p:sp>
      </p:grpSp>
      <p:grpSp>
        <p:nvGrpSpPr>
          <p:cNvPr name="Group 32" id="32"/>
          <p:cNvGrpSpPr/>
          <p:nvPr/>
        </p:nvGrpSpPr>
        <p:grpSpPr>
          <a:xfrm rot="0">
            <a:off x="10362673" y="6603492"/>
            <a:ext cx="3086100" cy="308610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Data Augmentation to reduce overfitting</a:t>
              </a:r>
            </a:p>
          </p:txBody>
        </p:sp>
      </p:grpSp>
      <p:grpSp>
        <p:nvGrpSpPr>
          <p:cNvPr name="Group 35" id="35"/>
          <p:cNvGrpSpPr/>
          <p:nvPr/>
        </p:nvGrpSpPr>
        <p:grpSpPr>
          <a:xfrm rot="0">
            <a:off x="13448773" y="3517392"/>
            <a:ext cx="3086100" cy="308610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Regularization — Dropout + L2</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7584624" y="-531819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52735" y="1903107"/>
            <a:ext cx="6976882" cy="3466812"/>
            <a:chOff x="0" y="0"/>
            <a:chExt cx="817871" cy="406400"/>
          </a:xfrm>
        </p:grpSpPr>
        <p:sp>
          <p:nvSpPr>
            <p:cNvPr name="Freeform 7" id="7"/>
            <p:cNvSpPr/>
            <p:nvPr/>
          </p:nvSpPr>
          <p:spPr>
            <a:xfrm flipH="false" flipV="false" rot="0">
              <a:off x="0" y="0"/>
              <a:ext cx="817871" cy="406400"/>
            </a:xfrm>
            <a:custGeom>
              <a:avLst/>
              <a:gdLst/>
              <a:ahLst/>
              <a:cxnLst/>
              <a:rect r="r" b="b" t="t" l="l"/>
              <a:pathLst>
                <a:path h="406400" w="817871">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4"/>
              <a:stretch>
                <a:fillRect l="0" t="-17040" r="0" b="-17040"/>
              </a:stretch>
            </a:blipFill>
          </p:spPr>
        </p:sp>
      </p:grpSp>
      <p:grpSp>
        <p:nvGrpSpPr>
          <p:cNvPr name="Group 8" id="8"/>
          <p:cNvGrpSpPr/>
          <p:nvPr/>
        </p:nvGrpSpPr>
        <p:grpSpPr>
          <a:xfrm rot="0">
            <a:off x="724748" y="5750918"/>
            <a:ext cx="6976882" cy="3466812"/>
            <a:chOff x="0" y="0"/>
            <a:chExt cx="817871" cy="406400"/>
          </a:xfrm>
        </p:grpSpPr>
        <p:sp>
          <p:nvSpPr>
            <p:cNvPr name="Freeform 9" id="9"/>
            <p:cNvSpPr/>
            <p:nvPr/>
          </p:nvSpPr>
          <p:spPr>
            <a:xfrm flipH="false" flipV="false" rot="0">
              <a:off x="0" y="0"/>
              <a:ext cx="817871" cy="406400"/>
            </a:xfrm>
            <a:custGeom>
              <a:avLst/>
              <a:gdLst/>
              <a:ahLst/>
              <a:cxnLst/>
              <a:rect r="r" b="b" t="t" l="l"/>
              <a:pathLst>
                <a:path h="406400" w="817871">
                  <a:moveTo>
                    <a:pt x="614671" y="0"/>
                  </a:moveTo>
                  <a:cubicBezTo>
                    <a:pt x="726901" y="0"/>
                    <a:pt x="817871" y="90970"/>
                    <a:pt x="817871" y="203200"/>
                  </a:cubicBezTo>
                  <a:cubicBezTo>
                    <a:pt x="817871" y="315430"/>
                    <a:pt x="726901" y="406400"/>
                    <a:pt x="614671" y="406400"/>
                  </a:cubicBezTo>
                  <a:lnTo>
                    <a:pt x="203200" y="406400"/>
                  </a:lnTo>
                  <a:cubicBezTo>
                    <a:pt x="90970" y="406400"/>
                    <a:pt x="0" y="315430"/>
                    <a:pt x="0" y="203200"/>
                  </a:cubicBezTo>
                  <a:cubicBezTo>
                    <a:pt x="0" y="90970"/>
                    <a:pt x="90970" y="0"/>
                    <a:pt x="203200" y="0"/>
                  </a:cubicBezTo>
                  <a:lnTo>
                    <a:pt x="614671" y="0"/>
                  </a:lnTo>
                </a:path>
              </a:pathLst>
            </a:custGeom>
            <a:blipFill>
              <a:blip r:embed="rId5"/>
              <a:stretch>
                <a:fillRect l="0" t="-17040" r="0" b="-17040"/>
              </a:stretch>
            </a:blipFill>
          </p:spPr>
        </p:sp>
      </p:grpSp>
      <p:grpSp>
        <p:nvGrpSpPr>
          <p:cNvPr name="Group 10" id="10"/>
          <p:cNvGrpSpPr/>
          <p:nvPr/>
        </p:nvGrpSpPr>
        <p:grpSpPr>
          <a:xfrm rot="0">
            <a:off x="574633" y="6403573"/>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802047" y="5276562"/>
            <a:ext cx="474357" cy="4743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2036025" y="872188"/>
            <a:ext cx="39377" cy="39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20" id="20"/>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21" id="21"/>
          <p:cNvSpPr txBox="true"/>
          <p:nvPr/>
        </p:nvSpPr>
        <p:spPr>
          <a:xfrm rot="0">
            <a:off x="10286883" y="1762125"/>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Future Prospects</a:t>
            </a:r>
          </a:p>
        </p:txBody>
      </p:sp>
      <p:sp>
        <p:nvSpPr>
          <p:cNvPr name="TextBox 22" id="22"/>
          <p:cNvSpPr txBox="true"/>
          <p:nvPr/>
        </p:nvSpPr>
        <p:spPr>
          <a:xfrm rot="0">
            <a:off x="8344861" y="2836471"/>
            <a:ext cx="8457253" cy="6381259"/>
          </a:xfrm>
          <a:prstGeom prst="rect">
            <a:avLst/>
          </a:prstGeom>
        </p:spPr>
        <p:txBody>
          <a:bodyPr anchor="t" rtlCol="false" tIns="0" lIns="0" bIns="0" rIns="0">
            <a:spAutoFit/>
          </a:bodyPr>
          <a:lstStyle/>
          <a:p>
            <a:pPr algn="ctr" marL="653252" indent="-326626" lvl="1">
              <a:lnSpc>
                <a:spcPts val="4236"/>
              </a:lnSpc>
              <a:buFont typeface="Arial"/>
              <a:buChar char="•"/>
            </a:pPr>
            <a:r>
              <a:rPr lang="en-US" sz="3025">
                <a:solidFill>
                  <a:srgbClr val="000000"/>
                </a:solidFill>
                <a:latin typeface="Canva Sans"/>
                <a:ea typeface="Canva Sans"/>
                <a:cs typeface="Canva Sans"/>
                <a:sym typeface="Canva Sans"/>
              </a:rPr>
              <a:t>Improved Accuracy: Enhance prediction by fine-tuning the model with larger and more diverse datasets.</a:t>
            </a:r>
          </a:p>
          <a:p>
            <a:pPr algn="ctr" marL="653252" indent="-326626" lvl="1">
              <a:lnSpc>
                <a:spcPts val="4236"/>
              </a:lnSpc>
              <a:buFont typeface="Arial"/>
              <a:buChar char="•"/>
            </a:pPr>
            <a:r>
              <a:rPr lang="en-US" sz="3025">
                <a:solidFill>
                  <a:srgbClr val="000000"/>
                </a:solidFill>
                <a:latin typeface="Canva Sans"/>
                <a:ea typeface="Canva Sans"/>
                <a:cs typeface="Canva Sans"/>
                <a:sym typeface="Canva Sans"/>
              </a:rPr>
              <a:t>Support More Diseases: Extend the model to detect additional lung conditions such as COPD, lung cancer, or fibrosis.</a:t>
            </a:r>
          </a:p>
          <a:p>
            <a:pPr algn="ctr" marL="653252" indent="-326626" lvl="1">
              <a:lnSpc>
                <a:spcPts val="4236"/>
              </a:lnSpc>
              <a:buFont typeface="Arial"/>
              <a:buChar char="•"/>
            </a:pPr>
            <a:r>
              <a:rPr lang="en-US" sz="3025">
                <a:solidFill>
                  <a:srgbClr val="000000"/>
                </a:solidFill>
                <a:latin typeface="Canva Sans"/>
                <a:ea typeface="Canva Sans"/>
                <a:cs typeface="Canva Sans"/>
                <a:sym typeface="Canva Sans"/>
              </a:rPr>
              <a:t>Integration with Hospitals: Connect with medical record systems (EHRs) to streamline clinical workflow.</a:t>
            </a:r>
          </a:p>
          <a:p>
            <a:pPr algn="ctr" marL="653252" indent="-326626" lvl="1">
              <a:lnSpc>
                <a:spcPts val="4236"/>
              </a:lnSpc>
              <a:buFont typeface="Arial"/>
              <a:buChar char="•"/>
            </a:pPr>
            <a:r>
              <a:rPr lang="en-US" sz="3025">
                <a:solidFill>
                  <a:srgbClr val="000000"/>
                </a:solidFill>
                <a:latin typeface="Canva Sans"/>
                <a:ea typeface="Canva Sans"/>
                <a:cs typeface="Canva Sans"/>
                <a:sym typeface="Canva Sans"/>
              </a:rPr>
              <a:t>User-Friendly UI: Develop a web or mobile interface for easy image upload and automated report generation.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4287" t="-28290" r="0" b="-7076"/>
            </a:stretch>
          </a:blipFill>
        </p:spPr>
      </p:sp>
      <p:grpSp>
        <p:nvGrpSpPr>
          <p:cNvPr name="Group 3" id="3"/>
          <p:cNvGrpSpPr/>
          <p:nvPr/>
        </p:nvGrpSpPr>
        <p:grpSpPr>
          <a:xfrm rot="0">
            <a:off x="0" y="0"/>
            <a:ext cx="16496626" cy="10287000"/>
            <a:chOff x="0" y="0"/>
            <a:chExt cx="4344790" cy="2709333"/>
          </a:xfrm>
        </p:grpSpPr>
        <p:sp>
          <p:nvSpPr>
            <p:cNvPr name="Freeform 4" id="4"/>
            <p:cNvSpPr/>
            <p:nvPr/>
          </p:nvSpPr>
          <p:spPr>
            <a:xfrm flipH="false" flipV="false" rot="0">
              <a:off x="0" y="0"/>
              <a:ext cx="4344791" cy="2709333"/>
            </a:xfrm>
            <a:custGeom>
              <a:avLst/>
              <a:gdLst/>
              <a:ahLst/>
              <a:cxnLst/>
              <a:rect r="r" b="b" t="t" l="l"/>
              <a:pathLst>
                <a:path h="2709333" w="4344791">
                  <a:moveTo>
                    <a:pt x="0" y="0"/>
                  </a:moveTo>
                  <a:lnTo>
                    <a:pt x="4344791" y="0"/>
                  </a:lnTo>
                  <a:lnTo>
                    <a:pt x="4344791"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5" id="5"/>
            <p:cNvSpPr txBox="true"/>
            <p:nvPr/>
          </p:nvSpPr>
          <p:spPr>
            <a:xfrm>
              <a:off x="0" y="-38100"/>
              <a:ext cx="4344790"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5931620">
            <a:off x="5277259" y="-58946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823344">
            <a:off x="8752050" y="2170511"/>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23344">
            <a:off x="855814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13530" y="5735477"/>
            <a:ext cx="300229" cy="30022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057810" y="8094092"/>
            <a:ext cx="474357" cy="4743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036025" y="872188"/>
            <a:ext cx="39377" cy="39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8" id="18"/>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TextBox 19" id="19"/>
          <p:cNvSpPr txBox="true"/>
          <p:nvPr/>
        </p:nvSpPr>
        <p:spPr>
          <a:xfrm rot="0">
            <a:off x="4319097" y="1899089"/>
            <a:ext cx="7858432" cy="3159560"/>
          </a:xfrm>
          <a:prstGeom prst="rect">
            <a:avLst/>
          </a:prstGeom>
        </p:spPr>
        <p:txBody>
          <a:bodyPr anchor="t" rtlCol="false" tIns="0" lIns="0" bIns="0" rIns="0">
            <a:spAutoFit/>
          </a:bodyPr>
          <a:lstStyle/>
          <a:p>
            <a:pPr algn="l">
              <a:lnSpc>
                <a:spcPts val="24538"/>
              </a:lnSpc>
              <a:spcBef>
                <a:spcPct val="0"/>
              </a:spcBef>
            </a:pPr>
            <a:r>
              <a:rPr lang="en-US" b="true" sz="17527" spc="175">
                <a:solidFill>
                  <a:srgbClr val="171C20"/>
                </a:solidFill>
                <a:latin typeface="Poppins Semi-Bold"/>
                <a:ea typeface="Poppins Semi-Bold"/>
                <a:cs typeface="Poppins Semi-Bold"/>
                <a:sym typeface="Poppins Semi-Bold"/>
              </a:rPr>
              <a:t>THANK</a:t>
            </a:r>
          </a:p>
        </p:txBody>
      </p:sp>
      <p:sp>
        <p:nvSpPr>
          <p:cNvPr name="TextBox 20" id="20"/>
          <p:cNvSpPr txBox="true"/>
          <p:nvPr/>
        </p:nvSpPr>
        <p:spPr>
          <a:xfrm rot="0">
            <a:off x="5751862" y="4563349"/>
            <a:ext cx="4992902" cy="3142372"/>
          </a:xfrm>
          <a:prstGeom prst="rect">
            <a:avLst/>
          </a:prstGeom>
        </p:spPr>
        <p:txBody>
          <a:bodyPr anchor="t" rtlCol="false" tIns="0" lIns="0" bIns="0" rIns="0">
            <a:spAutoFit/>
          </a:bodyPr>
          <a:lstStyle/>
          <a:p>
            <a:pPr algn="l">
              <a:lnSpc>
                <a:spcPts val="24440"/>
              </a:lnSpc>
              <a:spcBef>
                <a:spcPct val="0"/>
              </a:spcBef>
            </a:pPr>
            <a:r>
              <a:rPr lang="en-US" b="true" sz="17457" spc="174">
                <a:solidFill>
                  <a:srgbClr val="171C20"/>
                </a:solidFill>
                <a:latin typeface="Poppins Semi-Bold"/>
                <a:ea typeface="Poppins Semi-Bold"/>
                <a:cs typeface="Poppins Semi-Bold"/>
                <a:sym typeface="Poppins Semi-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DAG4UcIgFB8</dc:identifier>
  <dcterms:modified xsi:type="dcterms:W3CDTF">2011-08-01T06:04:30Z</dcterms:modified>
  <cp:revision>1</cp:revision>
  <dc:title>lunar presentation</dc:title>
</cp:coreProperties>
</file>